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jpeg" ContentType="image/jpeg"/>
  <Default Extension="svg" ContentType="image/svg+xml"/>
  <Default Extension="fntdata" ContentType="application/x-fontdata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2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true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" panose="00000500000000000000" charset="1"/>
      <p:regular r:id="rId16"/>
    </p:embeddedFont>
    <p:embeddedFont>
      <p:font typeface="Poppins Bold" panose="00000800000000000000" charset="1"/>
      <p:regular r:id="rId17"/>
    </p:embeddedFont>
    <p:embeddedFont>
      <p:font typeface="TT Fors" panose="020B0003030001020000" charset="1"/>
      <p:regular r:id="rId18"/>
    </p:embeddedFont>
    <p:embeddedFont>
      <p:font typeface="Open Sauce" panose="00000500000000000000" charset="1"/>
      <p:regular r:id="rId19"/>
    </p:embeddedFont>
    <p:embeddedFont>
      <p:font typeface="Open Sauce Bold" panose="00000800000000000000" charset="1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slide" Target="/ppt/slides/slide10.xml" Id="rId15" /><Relationship Type="http://schemas.openxmlformats.org/officeDocument/2006/relationships/font" Target="/ppt/fonts/font16.fntdata" Id="rId16" /><Relationship Type="http://schemas.openxmlformats.org/officeDocument/2006/relationships/font" Target="/ppt/fonts/font17.fntdata" Id="rId17" /><Relationship Type="http://schemas.openxmlformats.org/officeDocument/2006/relationships/font" Target="/ppt/fonts/font18.fntdata" Id="rId18" /><Relationship Type="http://schemas.openxmlformats.org/officeDocument/2006/relationships/font" Target="/ppt/fonts/font19.fntdata" Id="rId19" /><Relationship Type="http://schemas.openxmlformats.org/officeDocument/2006/relationships/presProps" Target="/ppt/presProps.xml" Id="rId2" /><Relationship Type="http://schemas.openxmlformats.org/officeDocument/2006/relationships/font" Target="/ppt/fonts/font20.fntdata" Id="rId20" /><Relationship Type="http://schemas.openxmlformats.org/officeDocument/2006/relationships/viewProps" Target="/ppt/viewProps.xml" Id="rId3" /><Relationship Type="http://schemas.openxmlformats.org/officeDocument/2006/relationships/theme" Target="/ppt/theme/theme1.xml" Id="rId4" /><Relationship Type="http://schemas.openxmlformats.org/officeDocument/2006/relationships/tableStyles" Target="/ppt/tableStyles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7.xml" Id="rId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svg" Id="rId5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Relationship Type="http://schemas.openxmlformats.org/officeDocument/2006/relationships/image" Target="/ppt/media/image2.png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1.png" Id="rId10" /><Relationship Type="http://schemas.openxmlformats.org/officeDocument/2006/relationships/image" Target="/ppt/media/image12.svg" Id="rId11" /><Relationship Type="http://schemas.openxmlformats.org/officeDocument/2006/relationships/image" Target="/ppt/media/image13.png" Id="rId12" /><Relationship Type="http://schemas.openxmlformats.org/officeDocument/2006/relationships/image" Target="/ppt/media/image14.png" Id="rId13" /><Relationship Type="http://schemas.openxmlformats.org/officeDocument/2006/relationships/image" Target="/ppt/media/image15.svg" Id="rId14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7.png" Id="rId4" /><Relationship Type="http://schemas.openxmlformats.org/officeDocument/2006/relationships/image" Target="/ppt/media/image8.png" Id="rId5" /><Relationship Type="http://schemas.openxmlformats.org/officeDocument/2006/relationships/image" Target="/ppt/media/image9.png" Id="rId6" /><Relationship Type="http://schemas.openxmlformats.org/officeDocument/2006/relationships/image" Target="/ppt/media/image10.svg" Id="rId7" /><Relationship Type="http://schemas.openxmlformats.org/officeDocument/2006/relationships/image" Target="/ppt/media/image3.png" Id="rId8" /><Relationship Type="http://schemas.openxmlformats.org/officeDocument/2006/relationships/image" Target="/ppt/media/image4.svg" Id="rId9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6.png" Id="rId2" /><Relationship Type="http://schemas.openxmlformats.org/officeDocument/2006/relationships/image" Target="/ppt/media/image17.png" Id="rId3" /><Relationship Type="http://schemas.openxmlformats.org/officeDocument/2006/relationships/image" Target="/ppt/media/image18.svg" Id="rId4" /><Relationship Type="http://schemas.openxmlformats.org/officeDocument/2006/relationships/image" Target="/ppt/media/image3.png" Id="rId5" /><Relationship Type="http://schemas.openxmlformats.org/officeDocument/2006/relationships/image" Target="/ppt/media/image4.svg" Id="rId6" /><Relationship Type="http://schemas.openxmlformats.org/officeDocument/2006/relationships/image" Target="/ppt/media/image19.png" Id="rId7" /><Relationship Type="http://schemas.openxmlformats.org/officeDocument/2006/relationships/image" Target="/ppt/media/image13.png" Id="rId8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0.png" Id="rId2" /><Relationship Type="http://schemas.openxmlformats.org/officeDocument/2006/relationships/image" Target="/ppt/media/image17.png" Id="rId3" /><Relationship Type="http://schemas.openxmlformats.org/officeDocument/2006/relationships/image" Target="/ppt/media/image18.svg" Id="rId4" /><Relationship Type="http://schemas.openxmlformats.org/officeDocument/2006/relationships/image" Target="/ppt/media/image21.jpeg" Id="rId5" /><Relationship Type="http://schemas.openxmlformats.org/officeDocument/2006/relationships/image" Target="/ppt/media/image3.png" Id="rId6" /><Relationship Type="http://schemas.openxmlformats.org/officeDocument/2006/relationships/image" Target="/ppt/media/image4.svg" Id="rId7" /><Relationship Type="http://schemas.openxmlformats.org/officeDocument/2006/relationships/image" Target="/ppt/media/image13.png" Id="rId8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2.png" Id="rId2" /><Relationship Type="http://schemas.openxmlformats.org/officeDocument/2006/relationships/image" Target="/ppt/media/image23.jpeg" Id="rId3" /><Relationship Type="http://schemas.openxmlformats.org/officeDocument/2006/relationships/image" Target="/ppt/media/image24.jpeg" Id="rId4" /><Relationship Type="http://schemas.openxmlformats.org/officeDocument/2006/relationships/image" Target="/ppt/media/image3.png" Id="rId5" /><Relationship Type="http://schemas.openxmlformats.org/officeDocument/2006/relationships/image" Target="/ppt/media/image4.svg" Id="rId6" /><Relationship Type="http://schemas.openxmlformats.org/officeDocument/2006/relationships/image" Target="/ppt/media/image13.png" Id="rId7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6.png" Id="rId2" /><Relationship Type="http://schemas.openxmlformats.org/officeDocument/2006/relationships/image" Target="/ppt/media/image17.png" Id="rId3" /><Relationship Type="http://schemas.openxmlformats.org/officeDocument/2006/relationships/image" Target="/ppt/media/image18.svg" Id="rId4" /><Relationship Type="http://schemas.openxmlformats.org/officeDocument/2006/relationships/image" Target="/ppt/media/image3.png" Id="rId5" /><Relationship Type="http://schemas.openxmlformats.org/officeDocument/2006/relationships/image" Target="/ppt/media/image4.svg" Id="rId6" /><Relationship Type="http://schemas.openxmlformats.org/officeDocument/2006/relationships/image" Target="/ppt/media/image25.jpeg" Id="rId7" /><Relationship Type="http://schemas.openxmlformats.org/officeDocument/2006/relationships/image" Target="/ppt/media/image13.png" Id="rId8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2.png" Id="rId2" /><Relationship Type="http://schemas.openxmlformats.org/officeDocument/2006/relationships/image" Target="/ppt/media/image26.png" Id="rId3" /><Relationship Type="http://schemas.openxmlformats.org/officeDocument/2006/relationships/image" Target="/ppt/media/image27.png" Id="rId4" /><Relationship Type="http://schemas.openxmlformats.org/officeDocument/2006/relationships/image" Target="/ppt/media/image3.png" Id="rId5" /><Relationship Type="http://schemas.openxmlformats.org/officeDocument/2006/relationships/image" Target="/ppt/media/image4.svg" Id="rId6" /><Relationship Type="http://schemas.openxmlformats.org/officeDocument/2006/relationships/image" Target="/ppt/media/image13.png" Id="rId7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1.png" Id="rId10" /><Relationship Type="http://schemas.openxmlformats.org/officeDocument/2006/relationships/image" Target="/ppt/media/image28.png" Id="rId2" /><Relationship Type="http://schemas.openxmlformats.org/officeDocument/2006/relationships/image" Target="/ppt/media/image17.png" Id="rId3" /><Relationship Type="http://schemas.openxmlformats.org/officeDocument/2006/relationships/image" Target="/ppt/media/image18.svg" Id="rId4" /><Relationship Type="http://schemas.openxmlformats.org/officeDocument/2006/relationships/image" Target="/ppt/media/image3.png" Id="rId5" /><Relationship Type="http://schemas.openxmlformats.org/officeDocument/2006/relationships/image" Target="/ppt/media/image4.svg" Id="rId6" /><Relationship Type="http://schemas.openxmlformats.org/officeDocument/2006/relationships/image" Target="/ppt/media/image13.png" Id="rId7" /><Relationship Type="http://schemas.openxmlformats.org/officeDocument/2006/relationships/image" Target="/ppt/media/image29.png" Id="rId8" /><Relationship Type="http://schemas.openxmlformats.org/officeDocument/2006/relationships/image" Target="/ppt/media/image30.png" Id="rId9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2.png" Id="rId2" /><Relationship Type="http://schemas.openxmlformats.org/officeDocument/2006/relationships/image" Target="/ppt/media/image17.png" Id="rId3" /><Relationship Type="http://schemas.openxmlformats.org/officeDocument/2006/relationships/image" Target="/ppt/media/image18.svg" Id="rId4" /><Relationship Type="http://schemas.openxmlformats.org/officeDocument/2006/relationships/image" Target="/ppt/media/image21.jpeg" Id="rId5" /><Relationship Type="http://schemas.openxmlformats.org/officeDocument/2006/relationships/image" Target="/ppt/media/image33.jpeg" Id="rId6" /><Relationship Type="http://schemas.openxmlformats.org/officeDocument/2006/relationships/image" Target="/ppt/media/image3.png" Id="rId7" /><Relationship Type="http://schemas.openxmlformats.org/officeDocument/2006/relationships/image" Target="/ppt/media/image4.svg" Id="rId8" /><Relationship Type="http://schemas.openxmlformats.org/officeDocument/2006/relationships/image" Target="/ppt/media/image13.png" Id="rId9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138" y="784364"/>
            <a:ext cx="7889062" cy="7889062"/>
          </a:xfrm>
          <a:custGeom>
            <a:avLst/>
            <a:gdLst/>
            <a:ahLst/>
            <a:cxnLst/>
            <a:rect r="r" b="b" t="t" l="l"/>
            <a:pathLst>
              <a:path h="7889062" w="7889062">
                <a:moveTo>
                  <a:pt x="0" y="0"/>
                </a:moveTo>
                <a:lnTo>
                  <a:pt x="7889061" y="0"/>
                </a:lnTo>
                <a:lnTo>
                  <a:pt x="7889061" y="7889062"/>
                </a:lnTo>
                <a:lnTo>
                  <a:pt x="0" y="7889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26669" y="3540849"/>
            <a:ext cx="11165070" cy="331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4"/>
              </a:lnSpc>
              <a:spcBef>
                <a:spcPct val="0"/>
              </a:spcBef>
            </a:pPr>
            <a:r>
              <a:rPr lang="en-US" sz="811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VERIFEYE: A BROWSER-BASED DIGITAL RADAR FOR ONLINE THREAT AWARENESS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041981" y="9501023"/>
            <a:ext cx="914650" cy="523845"/>
          </a:xfrm>
          <a:custGeom>
            <a:avLst/>
            <a:gdLst/>
            <a:ahLst/>
            <a:cxnLst/>
            <a:rect r="r" b="b" t="t" l="l"/>
            <a:pathLst>
              <a:path h="523845" w="914650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27" y="1028700"/>
            <a:ext cx="5918147" cy="5918147"/>
          </a:xfrm>
          <a:custGeom>
            <a:avLst/>
            <a:gdLst/>
            <a:ahLst/>
            <a:cxnLst/>
            <a:rect r="r" b="b" t="t" l="l"/>
            <a:pathLst>
              <a:path h="5918147" w="5918147">
                <a:moveTo>
                  <a:pt x="0" y="0"/>
                </a:moveTo>
                <a:lnTo>
                  <a:pt x="5918146" y="0"/>
                </a:lnTo>
                <a:lnTo>
                  <a:pt x="5918146" y="5918147"/>
                </a:lnTo>
                <a:lnTo>
                  <a:pt x="0" y="591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44537" y="5362575"/>
            <a:ext cx="12198926" cy="230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18"/>
              </a:lnSpc>
              <a:spcBef>
                <a:spcPct val="0"/>
              </a:spcBef>
            </a:pPr>
            <a:r>
              <a:rPr lang="en-US" sz="1662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85686" y="3196235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0"/>
                </a:moveTo>
                <a:lnTo>
                  <a:pt x="12063510" y="0"/>
                </a:lnTo>
                <a:lnTo>
                  <a:pt x="12063510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24260" y="-3593470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0"/>
                </a:moveTo>
                <a:lnTo>
                  <a:pt x="12063510" y="0"/>
                </a:lnTo>
                <a:lnTo>
                  <a:pt x="12063510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11090">
            <a:off x="-3543191" y="525304"/>
            <a:ext cx="11330718" cy="9829398"/>
          </a:xfrm>
          <a:custGeom>
            <a:avLst/>
            <a:gdLst/>
            <a:ahLst/>
            <a:cxnLst/>
            <a:rect r="r" b="b" t="t" l="l"/>
            <a:pathLst>
              <a:path h="9829398" w="11330718">
                <a:moveTo>
                  <a:pt x="0" y="0"/>
                </a:moveTo>
                <a:lnTo>
                  <a:pt x="11330718" y="0"/>
                </a:lnTo>
                <a:lnTo>
                  <a:pt x="11330718" y="9829398"/>
                </a:lnTo>
                <a:lnTo>
                  <a:pt x="0" y="9829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32906" y="6371548"/>
            <a:ext cx="9452788" cy="8708381"/>
          </a:xfrm>
          <a:custGeom>
            <a:avLst/>
            <a:gdLst/>
            <a:ahLst/>
            <a:cxnLst/>
            <a:rect r="r" b="b" t="t" l="l"/>
            <a:pathLst>
              <a:path h="8708381" w="9452788">
                <a:moveTo>
                  <a:pt x="0" y="0"/>
                </a:moveTo>
                <a:lnTo>
                  <a:pt x="9452788" y="0"/>
                </a:lnTo>
                <a:lnTo>
                  <a:pt x="9452788" y="8708381"/>
                </a:lnTo>
                <a:lnTo>
                  <a:pt x="0" y="8708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23715" y="1278797"/>
            <a:ext cx="465416" cy="368948"/>
          </a:xfrm>
          <a:custGeom>
            <a:avLst/>
            <a:gdLst/>
            <a:ahLst/>
            <a:cxnLst/>
            <a:rect r="r" b="b" t="t" l="l"/>
            <a:pathLst>
              <a:path h="368948" w="465416">
                <a:moveTo>
                  <a:pt x="0" y="0"/>
                </a:moveTo>
                <a:lnTo>
                  <a:pt x="465416" y="0"/>
                </a:lnTo>
                <a:lnTo>
                  <a:pt x="465416" y="368948"/>
                </a:lnTo>
                <a:lnTo>
                  <a:pt x="0" y="368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9615689"/>
            <a:ext cx="726420" cy="416040"/>
          </a:xfrm>
          <a:custGeom>
            <a:avLst/>
            <a:gdLst/>
            <a:ahLst/>
            <a:cxnLst/>
            <a:rect r="r" b="b" t="t" l="l"/>
            <a:pathLst>
              <a:path h="416040" w="726420">
                <a:moveTo>
                  <a:pt x="0" y="0"/>
                </a:moveTo>
                <a:lnTo>
                  <a:pt x="726420" y="0"/>
                </a:lnTo>
                <a:lnTo>
                  <a:pt x="726420" y="416040"/>
                </a:lnTo>
                <a:lnTo>
                  <a:pt x="0" y="416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35669" y="3448425"/>
            <a:ext cx="981772" cy="98177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389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200779" y="317755"/>
            <a:ext cx="9835585" cy="421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908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 ARE TEAM </a:t>
            </a:r>
          </a:p>
          <a:p>
            <a:pPr algn="l">
              <a:lnSpc>
                <a:spcPts val="10811"/>
              </a:lnSpc>
            </a:pPr>
            <a:r>
              <a:rPr lang="en-US" sz="908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HOOK HUNTERS </a:t>
            </a:r>
          </a:p>
          <a:p>
            <a:pPr algn="l">
              <a:lnSpc>
                <a:spcPts val="10811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-1105402">
            <a:off x="8789987" y="2877655"/>
            <a:ext cx="544962" cy="497402"/>
          </a:xfrm>
          <a:custGeom>
            <a:avLst/>
            <a:gdLst/>
            <a:ahLst/>
            <a:cxnLst/>
            <a:rect r="r" b="b" t="t" l="l"/>
            <a:pathLst>
              <a:path h="497402" w="544962">
                <a:moveTo>
                  <a:pt x="0" y="0"/>
                </a:moveTo>
                <a:lnTo>
                  <a:pt x="544962" y="0"/>
                </a:lnTo>
                <a:lnTo>
                  <a:pt x="544962" y="497403"/>
                </a:lnTo>
                <a:lnTo>
                  <a:pt x="0" y="497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45082" y="0"/>
            <a:ext cx="2042918" cy="2042918"/>
          </a:xfrm>
          <a:custGeom>
            <a:avLst/>
            <a:gdLst/>
            <a:ahLst/>
            <a:cxnLst/>
            <a:rect r="r" b="b" t="t" l="l"/>
            <a:pathLst>
              <a:path h="2042918" w="2042918">
                <a:moveTo>
                  <a:pt x="0" y="0"/>
                </a:moveTo>
                <a:lnTo>
                  <a:pt x="2042918" y="0"/>
                </a:lnTo>
                <a:lnTo>
                  <a:pt x="2042918" y="2042918"/>
                </a:lnTo>
                <a:lnTo>
                  <a:pt x="0" y="2042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200779" y="3617964"/>
            <a:ext cx="9050783" cy="428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0"/>
              </a:lnSpc>
            </a:pPr>
            <a:r>
              <a:rPr lang="en-US" sz="406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We're a collaborative team HookHunters passionate about cybersecurity, working hands-on together across all parts of VerifEye to build a smarter, safer browsing experience.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969091">
            <a:off x="12614661" y="1139011"/>
            <a:ext cx="428023" cy="648520"/>
          </a:xfrm>
          <a:custGeom>
            <a:avLst/>
            <a:gdLst/>
            <a:ahLst/>
            <a:cxnLst/>
            <a:rect r="r" b="b" t="t" l="l"/>
            <a:pathLst>
              <a:path h="648520" w="428023">
                <a:moveTo>
                  <a:pt x="0" y="0"/>
                </a:moveTo>
                <a:lnTo>
                  <a:pt x="428023" y="0"/>
                </a:lnTo>
                <a:lnTo>
                  <a:pt x="428023" y="648520"/>
                </a:lnTo>
                <a:lnTo>
                  <a:pt x="0" y="6485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407" y="818979"/>
            <a:ext cx="594957" cy="327767"/>
          </a:xfrm>
          <a:custGeom>
            <a:avLst/>
            <a:gdLst/>
            <a:ahLst/>
            <a:cxnLst/>
            <a:rect r="r" b="b" t="t" l="l"/>
            <a:pathLst>
              <a:path h="327767" w="59495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84411" y="9258300"/>
            <a:ext cx="914650" cy="523845"/>
          </a:xfrm>
          <a:custGeom>
            <a:avLst/>
            <a:gdLst/>
            <a:ahLst/>
            <a:cxnLst/>
            <a:rect r="r" b="b" t="t" l="l"/>
            <a:pathLst>
              <a:path h="523845" w="914650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3996" y="2459879"/>
            <a:ext cx="6366677" cy="5367243"/>
            <a:chOff x="0" y="0"/>
            <a:chExt cx="1160255" cy="9781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0255" cy="978119"/>
            </a:xfrm>
            <a:custGeom>
              <a:avLst/>
              <a:gdLst/>
              <a:ahLst/>
              <a:cxnLst/>
              <a:rect r="r" b="b" t="t" l="l"/>
              <a:pathLst>
                <a:path h="978119" w="1160255">
                  <a:moveTo>
                    <a:pt x="0" y="0"/>
                  </a:moveTo>
                  <a:lnTo>
                    <a:pt x="1160255" y="0"/>
                  </a:lnTo>
                  <a:lnTo>
                    <a:pt x="1160255" y="978119"/>
                  </a:lnTo>
                  <a:lnTo>
                    <a:pt x="0" y="978119"/>
                  </a:lnTo>
                  <a:close/>
                </a:path>
              </a:pathLst>
            </a:custGeom>
            <a:blipFill>
              <a:blip r:embed="rId7"/>
              <a:stretch>
                <a:fillRect l="-30659" t="0" r="-30659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245082" y="0"/>
            <a:ext cx="2042918" cy="2042918"/>
          </a:xfrm>
          <a:custGeom>
            <a:avLst/>
            <a:gdLst/>
            <a:ahLst/>
            <a:cxnLst/>
            <a:rect r="r" b="b" t="t" l="l"/>
            <a:pathLst>
              <a:path h="2042918" w="2042918">
                <a:moveTo>
                  <a:pt x="0" y="0"/>
                </a:moveTo>
                <a:lnTo>
                  <a:pt x="2042918" y="0"/>
                </a:lnTo>
                <a:lnTo>
                  <a:pt x="2042918" y="2042918"/>
                </a:lnTo>
                <a:lnTo>
                  <a:pt x="0" y="2042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84740" y="1944034"/>
            <a:ext cx="7088502" cy="223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0"/>
              </a:lnSpc>
              <a:spcBef>
                <a:spcPct val="0"/>
              </a:spcBef>
            </a:pPr>
            <a:r>
              <a:rPr lang="en-US" sz="81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WHAT IS VERIFEYE?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84740" y="4719667"/>
            <a:ext cx="10193764" cy="265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2"/>
              </a:lnSpc>
              <a:spcBef>
                <a:spcPct val="0"/>
              </a:spcBef>
            </a:pPr>
            <a:r>
              <a:rPr lang="en-US" sz="25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VerifEye is a lightweight browser extension that scans websites in real time to detect phishing, malicious scripts, disinformation, and privacy threats. It uses custom-built, offline analysis modules to generate risk scores and alert users instantly — all without relying on third-party APIs, ensuring maximum privacy and full user contro</a:t>
            </a:r>
            <a:r>
              <a:rPr lang="en-US" sz="25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407" y="818979"/>
            <a:ext cx="594957" cy="327767"/>
          </a:xfrm>
          <a:custGeom>
            <a:avLst/>
            <a:gdLst/>
            <a:ahLst/>
            <a:cxnLst/>
            <a:rect r="r" b="b" t="t" l="l"/>
            <a:pathLst>
              <a:path h="327767" w="59495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44912" y="3958666"/>
            <a:ext cx="865581" cy="1345883"/>
            <a:chOff x="0" y="0"/>
            <a:chExt cx="227972" cy="3544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972" cy="354471"/>
            </a:xfrm>
            <a:custGeom>
              <a:avLst/>
              <a:gdLst/>
              <a:ahLst/>
              <a:cxnLst/>
              <a:rect r="r" b="b" t="t" l="l"/>
              <a:pathLst>
                <a:path h="354471" w="227972">
                  <a:moveTo>
                    <a:pt x="0" y="0"/>
                  </a:moveTo>
                  <a:lnTo>
                    <a:pt x="227972" y="0"/>
                  </a:lnTo>
                  <a:lnTo>
                    <a:pt x="227972" y="354471"/>
                  </a:lnTo>
                  <a:lnTo>
                    <a:pt x="0" y="354471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BA2C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7972" cy="392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50205" y="5935542"/>
            <a:ext cx="865581" cy="1345883"/>
            <a:chOff x="0" y="0"/>
            <a:chExt cx="227972" cy="3544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7972" cy="354471"/>
            </a:xfrm>
            <a:custGeom>
              <a:avLst/>
              <a:gdLst/>
              <a:ahLst/>
              <a:cxnLst/>
              <a:rect r="r" b="b" t="t" l="l"/>
              <a:pathLst>
                <a:path h="354471" w="227972">
                  <a:moveTo>
                    <a:pt x="0" y="0"/>
                  </a:moveTo>
                  <a:lnTo>
                    <a:pt x="227972" y="0"/>
                  </a:lnTo>
                  <a:lnTo>
                    <a:pt x="227972" y="354471"/>
                  </a:lnTo>
                  <a:lnTo>
                    <a:pt x="0" y="354471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BA2C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7972" cy="392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55498" y="7912418"/>
            <a:ext cx="865581" cy="1345883"/>
            <a:chOff x="0" y="0"/>
            <a:chExt cx="227972" cy="3544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7972" cy="354471"/>
            </a:xfrm>
            <a:custGeom>
              <a:avLst/>
              <a:gdLst/>
              <a:ahLst/>
              <a:cxnLst/>
              <a:rect r="r" b="b" t="t" l="l"/>
              <a:pathLst>
                <a:path h="354471" w="227972">
                  <a:moveTo>
                    <a:pt x="0" y="0"/>
                  </a:moveTo>
                  <a:lnTo>
                    <a:pt x="227972" y="0"/>
                  </a:lnTo>
                  <a:lnTo>
                    <a:pt x="227972" y="354471"/>
                  </a:lnTo>
                  <a:lnTo>
                    <a:pt x="0" y="354471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BA2C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7972" cy="392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26917" y="2241901"/>
            <a:ext cx="7610463" cy="6567771"/>
            <a:chOff x="0" y="0"/>
            <a:chExt cx="1179060" cy="10175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9060" cy="1017520"/>
            </a:xfrm>
            <a:custGeom>
              <a:avLst/>
              <a:gdLst/>
              <a:ahLst/>
              <a:cxnLst/>
              <a:rect r="r" b="b" t="t" l="l"/>
              <a:pathLst>
                <a:path h="1017520" w="1179060">
                  <a:moveTo>
                    <a:pt x="0" y="0"/>
                  </a:moveTo>
                  <a:lnTo>
                    <a:pt x="1179060" y="0"/>
                  </a:lnTo>
                  <a:lnTo>
                    <a:pt x="1179060" y="1017520"/>
                  </a:lnTo>
                  <a:lnTo>
                    <a:pt x="0" y="1017520"/>
                  </a:lnTo>
                  <a:close/>
                </a:path>
              </a:pathLst>
            </a:custGeom>
            <a:blipFill>
              <a:blip r:embed="rId5"/>
              <a:stretch>
                <a:fillRect l="0" t="-36961" r="0" b="-36961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884411" y="9258300"/>
            <a:ext cx="914650" cy="523845"/>
          </a:xfrm>
          <a:custGeom>
            <a:avLst/>
            <a:gdLst/>
            <a:ahLst/>
            <a:cxnLst/>
            <a:rect r="r" b="b" t="t" l="l"/>
            <a:pathLst>
              <a:path h="523845" w="914650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46290" y="-38596"/>
            <a:ext cx="1750342" cy="1750342"/>
          </a:xfrm>
          <a:custGeom>
            <a:avLst/>
            <a:gdLst/>
            <a:ahLst/>
            <a:cxnLst/>
            <a:rect r="r" b="b" t="t" l="l"/>
            <a:pathLst>
              <a:path h="1750342" w="1750342">
                <a:moveTo>
                  <a:pt x="0" y="0"/>
                </a:moveTo>
                <a:lnTo>
                  <a:pt x="1750342" y="0"/>
                </a:lnTo>
                <a:lnTo>
                  <a:pt x="1750342" y="1750341"/>
                </a:lnTo>
                <a:lnTo>
                  <a:pt x="0" y="1750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52285" y="627574"/>
            <a:ext cx="6451368" cy="79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48"/>
              </a:lnSpc>
              <a:spcBef>
                <a:spcPct val="0"/>
              </a:spcBef>
            </a:pPr>
            <a:r>
              <a:rPr lang="en-US" sz="5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75433" y="4111761"/>
            <a:ext cx="5360434" cy="145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4775" indent="-227388" lvl="1">
              <a:lnSpc>
                <a:spcPts val="2948"/>
              </a:lnSpc>
              <a:buFont typeface="Arial"/>
              <a:buChar char="•"/>
            </a:pPr>
            <a:r>
              <a:rPr lang="en-US" b="true" sz="21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Thousands of harmful websites go live daily, spreading scams and disinformation.</a:t>
            </a:r>
          </a:p>
          <a:p>
            <a:pPr algn="just">
              <a:lnSpc>
                <a:spcPts val="2948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044912" y="1673645"/>
            <a:ext cx="7960430" cy="174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8"/>
              </a:lnSpc>
              <a:spcBef>
                <a:spcPct val="0"/>
              </a:spcBef>
            </a:pPr>
            <a:r>
              <a:rPr lang="en-US" sz="200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With rising threats like phishing, trackers, and disinformation, most users lack effective, real-time protection. Existing tools are often too complex or miss subtle risks, highlighting the need for a lightweight, privacy-focused browser solution that detects and explains threats clearly.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75433" y="6122537"/>
            <a:ext cx="4405074" cy="1187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3670" indent="-246835" lvl="1">
              <a:lnSpc>
                <a:spcPts val="3201"/>
              </a:lnSpc>
              <a:buFont typeface="Arial"/>
              <a:buChar char="•"/>
            </a:pPr>
            <a:r>
              <a:rPr lang="en-US" b="true" sz="228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Most users can’t spot a phishing  web page.</a:t>
            </a:r>
          </a:p>
          <a:p>
            <a:pPr algn="just">
              <a:lnSpc>
                <a:spcPts val="3201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775433" y="8239095"/>
            <a:ext cx="4405074" cy="1187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3670" indent="-246835" lvl="1">
              <a:lnSpc>
                <a:spcPts val="3201"/>
              </a:lnSpc>
              <a:buFont typeface="Arial"/>
              <a:buChar char="•"/>
            </a:pPr>
            <a:r>
              <a:rPr lang="en-US" b="true" sz="228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Traditional spam filters aren’t smart enough..</a:t>
            </a:r>
          </a:p>
          <a:p>
            <a:pPr algn="just">
              <a:lnSpc>
                <a:spcPts val="32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43329" y="2241901"/>
            <a:ext cx="7637161" cy="3396013"/>
            <a:chOff x="0" y="0"/>
            <a:chExt cx="1841679" cy="818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1679" cy="818938"/>
            </a:xfrm>
            <a:custGeom>
              <a:avLst/>
              <a:gdLst/>
              <a:ahLst/>
              <a:cxnLst/>
              <a:rect r="r" b="b" t="t" l="l"/>
              <a:pathLst>
                <a:path h="818938" w="1841679">
                  <a:moveTo>
                    <a:pt x="0" y="0"/>
                  </a:moveTo>
                  <a:lnTo>
                    <a:pt x="1841679" y="0"/>
                  </a:lnTo>
                  <a:lnTo>
                    <a:pt x="1841679" y="818938"/>
                  </a:lnTo>
                  <a:lnTo>
                    <a:pt x="0" y="818938"/>
                  </a:lnTo>
                  <a:close/>
                </a:path>
              </a:pathLst>
            </a:custGeom>
            <a:blipFill>
              <a:blip r:embed="rId3"/>
              <a:stretch>
                <a:fillRect l="0" t="-9313" r="0" b="-9313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743329" y="5862287"/>
            <a:ext cx="7637161" cy="3396013"/>
            <a:chOff x="0" y="0"/>
            <a:chExt cx="1841679" cy="818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1679" cy="818938"/>
            </a:xfrm>
            <a:custGeom>
              <a:avLst/>
              <a:gdLst/>
              <a:ahLst/>
              <a:cxnLst/>
              <a:rect r="r" b="b" t="t" l="l"/>
              <a:pathLst>
                <a:path h="818938" w="1841679">
                  <a:moveTo>
                    <a:pt x="0" y="0"/>
                  </a:moveTo>
                  <a:lnTo>
                    <a:pt x="1841679" y="0"/>
                  </a:lnTo>
                  <a:lnTo>
                    <a:pt x="1841679" y="818938"/>
                  </a:lnTo>
                  <a:lnTo>
                    <a:pt x="0" y="818938"/>
                  </a:lnTo>
                  <a:close/>
                </a:path>
              </a:pathLst>
            </a:custGeom>
            <a:blipFill>
              <a:blip r:embed="rId4"/>
              <a:stretch>
                <a:fillRect l="0" t="-118770" r="0" b="-11877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884411" y="9258300"/>
            <a:ext cx="914650" cy="523845"/>
          </a:xfrm>
          <a:custGeom>
            <a:avLst/>
            <a:gdLst/>
            <a:ahLst/>
            <a:cxnLst/>
            <a:rect r="r" b="b" t="t" l="l"/>
            <a:pathLst>
              <a:path h="523845" w="914650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0489" y="-44220"/>
            <a:ext cx="2042918" cy="2042918"/>
          </a:xfrm>
          <a:custGeom>
            <a:avLst/>
            <a:gdLst/>
            <a:ahLst/>
            <a:cxnLst/>
            <a:rect r="r" b="b" t="t" l="l"/>
            <a:pathLst>
              <a:path h="2042918" w="2042918">
                <a:moveTo>
                  <a:pt x="0" y="0"/>
                </a:moveTo>
                <a:lnTo>
                  <a:pt x="2042918" y="0"/>
                </a:lnTo>
                <a:lnTo>
                  <a:pt x="2042918" y="2042918"/>
                </a:lnTo>
                <a:lnTo>
                  <a:pt x="0" y="2042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3766" y="1072489"/>
            <a:ext cx="6072832" cy="1909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WHAT MAKES VERIFEYE UNIQUE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6637" y="2358054"/>
            <a:ext cx="7093795" cy="6531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3"/>
              </a:lnSpc>
            </a:pP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</a:t>
            </a:r>
          </a:p>
          <a:p>
            <a:pPr algn="just">
              <a:lnSpc>
                <a:spcPts val="3093"/>
              </a:lnSpc>
            </a:pPr>
          </a:p>
          <a:p>
            <a:pPr algn="just" marL="476995" indent="-238498" lvl="1">
              <a:lnSpc>
                <a:spcPts val="3093"/>
              </a:lnSpc>
              <a:buFont typeface="Arial"/>
              <a:buChar char="•"/>
            </a:pP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Built with pure JavaScript, no frameworks or</a:t>
            </a: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libraries</a:t>
            </a:r>
          </a:p>
          <a:p>
            <a:pPr algn="just">
              <a:lnSpc>
                <a:spcPts val="3093"/>
              </a:lnSpc>
            </a:pPr>
          </a:p>
          <a:p>
            <a:pPr algn="just" marL="476995" indent="-238498" lvl="1">
              <a:lnSpc>
                <a:spcPts val="3093"/>
              </a:lnSpc>
              <a:buFont typeface="Arial"/>
              <a:buChar char="•"/>
            </a:pP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100% local scanning – no data ever leaves the browser</a:t>
            </a:r>
          </a:p>
          <a:p>
            <a:pPr algn="just">
              <a:lnSpc>
                <a:spcPts val="3093"/>
              </a:lnSpc>
            </a:pPr>
          </a:p>
          <a:p>
            <a:pPr algn="just" marL="476995" indent="-238498" lvl="1">
              <a:lnSpc>
                <a:spcPts val="3093"/>
              </a:lnSpc>
              <a:buFont typeface="Arial"/>
              <a:buChar char="•"/>
            </a:pP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7-layer threat detection in one lightweight extension</a:t>
            </a:r>
          </a:p>
          <a:p>
            <a:pPr algn="just">
              <a:lnSpc>
                <a:spcPts val="3093"/>
              </a:lnSpc>
            </a:pPr>
          </a:p>
          <a:p>
            <a:pPr algn="just" marL="476995" indent="-238498" lvl="1">
              <a:lnSpc>
                <a:spcPts val="3093"/>
              </a:lnSpc>
              <a:buFont typeface="Arial"/>
              <a:buChar char="•"/>
            </a:pP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Smart false positive reduction</a:t>
            </a: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using context and trusted domains</a:t>
            </a:r>
          </a:p>
          <a:p>
            <a:pPr algn="just">
              <a:lnSpc>
                <a:spcPts val="3093"/>
              </a:lnSpc>
            </a:pPr>
          </a:p>
          <a:p>
            <a:pPr algn="just" marL="476995" indent="-238498" lvl="1">
              <a:lnSpc>
                <a:spcPts val="3093"/>
              </a:lnSpc>
              <a:buFont typeface="Arial"/>
              <a:buChar char="•"/>
            </a:pP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Real-time risk score with quick</a:t>
            </a: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user actions</a:t>
            </a:r>
          </a:p>
          <a:p>
            <a:pPr algn="just">
              <a:lnSpc>
                <a:spcPts val="3093"/>
              </a:lnSpc>
            </a:pPr>
          </a:p>
          <a:p>
            <a:pPr algn="just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 login, no tracking – privacy-first by 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407" y="818979"/>
            <a:ext cx="594957" cy="327767"/>
          </a:xfrm>
          <a:custGeom>
            <a:avLst/>
            <a:gdLst/>
            <a:ahLst/>
            <a:cxnLst/>
            <a:rect r="r" b="b" t="t" l="l"/>
            <a:pathLst>
              <a:path h="327767" w="59495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84411" y="9258300"/>
            <a:ext cx="914650" cy="523845"/>
          </a:xfrm>
          <a:custGeom>
            <a:avLst/>
            <a:gdLst/>
            <a:ahLst/>
            <a:cxnLst/>
            <a:rect r="r" b="b" t="t" l="l"/>
            <a:pathLst>
              <a:path h="523845" w="914650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241901"/>
            <a:ext cx="7489082" cy="6313454"/>
            <a:chOff x="0" y="0"/>
            <a:chExt cx="1160255" cy="9781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0255" cy="978119"/>
            </a:xfrm>
            <a:custGeom>
              <a:avLst/>
              <a:gdLst/>
              <a:ahLst/>
              <a:cxnLst/>
              <a:rect r="r" b="b" t="t" l="l"/>
              <a:pathLst>
                <a:path h="978119" w="1160255">
                  <a:moveTo>
                    <a:pt x="0" y="0"/>
                  </a:moveTo>
                  <a:lnTo>
                    <a:pt x="1160255" y="0"/>
                  </a:lnTo>
                  <a:lnTo>
                    <a:pt x="1160255" y="978119"/>
                  </a:lnTo>
                  <a:lnTo>
                    <a:pt x="0" y="978119"/>
                  </a:lnTo>
                  <a:close/>
                </a:path>
              </a:pathLst>
            </a:custGeom>
            <a:blipFill>
              <a:blip r:embed="rId7"/>
              <a:stretch>
                <a:fillRect l="-24935" t="0" r="-24935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245082" y="0"/>
            <a:ext cx="2042918" cy="2042918"/>
          </a:xfrm>
          <a:custGeom>
            <a:avLst/>
            <a:gdLst/>
            <a:ahLst/>
            <a:cxnLst/>
            <a:rect r="r" b="b" t="t" l="l"/>
            <a:pathLst>
              <a:path h="2042918" w="2042918">
                <a:moveTo>
                  <a:pt x="0" y="0"/>
                </a:moveTo>
                <a:lnTo>
                  <a:pt x="2042918" y="0"/>
                </a:lnTo>
                <a:lnTo>
                  <a:pt x="2042918" y="2042918"/>
                </a:lnTo>
                <a:lnTo>
                  <a:pt x="0" y="2042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90356" y="923754"/>
            <a:ext cx="7088502" cy="113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0"/>
              </a:lnSpc>
              <a:spcBef>
                <a:spcPct val="0"/>
              </a:spcBef>
            </a:pPr>
            <a:r>
              <a:rPr lang="en-US" sz="81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 STACK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2713" y="2455671"/>
            <a:ext cx="8926348" cy="505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JavaScript  – Core logic and analysis engine</a:t>
            </a:r>
          </a:p>
          <a:p>
            <a:pPr algn="just">
              <a:lnSpc>
                <a:spcPts val="3076"/>
              </a:lnSpc>
            </a:pPr>
          </a:p>
          <a:p>
            <a:pPr algn="just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HTML5 – Structure for popup, dashboard, and settings pages</a:t>
            </a:r>
          </a:p>
          <a:p>
            <a:pPr algn="just">
              <a:lnSpc>
                <a:spcPts val="3076"/>
              </a:lnSpc>
            </a:pPr>
          </a:p>
          <a:p>
            <a:pPr algn="just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CSS3 – Styling (themes, animations, responsive UI)</a:t>
            </a:r>
          </a:p>
          <a:p>
            <a:pPr algn="just">
              <a:lnSpc>
                <a:spcPts val="3076"/>
              </a:lnSpc>
            </a:pPr>
          </a:p>
          <a:p>
            <a:pPr algn="just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Chrome Extension APIs – Tabs, Runtime, Storage, Scripting, etc.</a:t>
            </a:r>
          </a:p>
          <a:p>
            <a:pPr algn="just">
              <a:lnSpc>
                <a:spcPts val="3076"/>
              </a:lnSpc>
            </a:pPr>
          </a:p>
          <a:p>
            <a:pPr algn="just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chrome.storage.local – For storing scan results, user settings, and trusted domains</a:t>
            </a:r>
          </a:p>
          <a:p>
            <a:pPr algn="just">
              <a:lnSpc>
                <a:spcPts val="3076"/>
              </a:lnSpc>
            </a:pPr>
          </a:p>
          <a:p>
            <a:pPr algn="just">
              <a:lnSpc>
                <a:spcPts val="3076"/>
              </a:lnSpc>
              <a:spcBef>
                <a:spcPct val="0"/>
              </a:spcBef>
            </a:pPr>
            <a:r>
              <a:rPr lang="en-US" sz="21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 Frameworks or Libraries – Fully custom-built, no React/Vue, no extern</a:t>
            </a:r>
            <a:r>
              <a:rPr lang="en-US" sz="21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 dependencies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43329" y="2241901"/>
            <a:ext cx="7637161" cy="3396013"/>
            <a:chOff x="0" y="0"/>
            <a:chExt cx="1841679" cy="818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1679" cy="818938"/>
            </a:xfrm>
            <a:custGeom>
              <a:avLst/>
              <a:gdLst/>
              <a:ahLst/>
              <a:cxnLst/>
              <a:rect r="r" b="b" t="t" l="l"/>
              <a:pathLst>
                <a:path h="818938" w="1841679">
                  <a:moveTo>
                    <a:pt x="0" y="0"/>
                  </a:moveTo>
                  <a:lnTo>
                    <a:pt x="1841679" y="0"/>
                  </a:lnTo>
                  <a:lnTo>
                    <a:pt x="1841679" y="818938"/>
                  </a:lnTo>
                  <a:lnTo>
                    <a:pt x="0" y="818938"/>
                  </a:lnTo>
                  <a:close/>
                </a:path>
              </a:pathLst>
            </a:custGeom>
            <a:blipFill>
              <a:blip r:embed="rId3"/>
              <a:stretch>
                <a:fillRect l="-14873" t="-47084" r="0" b="-24825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743329" y="5862287"/>
            <a:ext cx="7637161" cy="3396013"/>
            <a:chOff x="0" y="0"/>
            <a:chExt cx="1841679" cy="818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1679" cy="818938"/>
            </a:xfrm>
            <a:custGeom>
              <a:avLst/>
              <a:gdLst/>
              <a:ahLst/>
              <a:cxnLst/>
              <a:rect r="r" b="b" t="t" l="l"/>
              <a:pathLst>
                <a:path h="818938" w="1841679">
                  <a:moveTo>
                    <a:pt x="0" y="0"/>
                  </a:moveTo>
                  <a:lnTo>
                    <a:pt x="1841679" y="0"/>
                  </a:lnTo>
                  <a:lnTo>
                    <a:pt x="1841679" y="818938"/>
                  </a:lnTo>
                  <a:lnTo>
                    <a:pt x="0" y="818938"/>
                  </a:lnTo>
                  <a:close/>
                </a:path>
              </a:pathLst>
            </a:custGeom>
            <a:blipFill>
              <a:blip r:embed="rId4"/>
              <a:stretch>
                <a:fillRect l="0" t="-13249" r="0" b="-13249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884411" y="9258300"/>
            <a:ext cx="914650" cy="523845"/>
          </a:xfrm>
          <a:custGeom>
            <a:avLst/>
            <a:gdLst/>
            <a:ahLst/>
            <a:cxnLst/>
            <a:rect r="r" b="b" t="t" l="l"/>
            <a:pathLst>
              <a:path h="523845" w="914650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0489" y="-44220"/>
            <a:ext cx="2042918" cy="2042918"/>
          </a:xfrm>
          <a:custGeom>
            <a:avLst/>
            <a:gdLst/>
            <a:ahLst/>
            <a:cxnLst/>
            <a:rect r="r" b="b" t="t" l="l"/>
            <a:pathLst>
              <a:path h="2042918" w="2042918">
                <a:moveTo>
                  <a:pt x="0" y="0"/>
                </a:moveTo>
                <a:lnTo>
                  <a:pt x="2042918" y="0"/>
                </a:lnTo>
                <a:lnTo>
                  <a:pt x="2042918" y="2042918"/>
                </a:lnTo>
                <a:lnTo>
                  <a:pt x="0" y="2042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2236" y="1135949"/>
            <a:ext cx="6907736" cy="110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  <a:spcBef>
                <a:spcPct val="0"/>
              </a:spcBef>
            </a:pPr>
            <a:r>
              <a:rPr lang="en-US" sz="796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HOW IT WORKS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6177" y="3310781"/>
            <a:ext cx="7093795" cy="614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6995" indent="-238498" lvl="1">
              <a:lnSpc>
                <a:spcPts val="3093"/>
              </a:lnSpc>
              <a:buFont typeface="Arial"/>
              <a:buChar char="•"/>
            </a:pP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🔍 Page Scanning: When a webpage loads, VerifEye extracts key data — URL, scripts, forms, and content.</a:t>
            </a:r>
          </a:p>
          <a:p>
            <a:pPr algn="just">
              <a:lnSpc>
                <a:spcPts val="3093"/>
              </a:lnSpc>
            </a:pPr>
          </a:p>
          <a:p>
            <a:pPr algn="just" marL="476995" indent="-238498" lvl="1">
              <a:lnSpc>
                <a:spcPts val="3093"/>
              </a:lnSpc>
              <a:buFont typeface="Arial"/>
              <a:buChar char="•"/>
            </a:pP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🧠 Multi-layered Analysis: Data is analyzed across 7 security modules (e.g., phishing, malicious code, privacy risks).</a:t>
            </a:r>
          </a:p>
          <a:p>
            <a:pPr algn="just">
              <a:lnSpc>
                <a:spcPts val="3093"/>
              </a:lnSpc>
            </a:pPr>
          </a:p>
          <a:p>
            <a:pPr algn="just" marL="476995" indent="-238498" lvl="1">
              <a:lnSpc>
                <a:spcPts val="3093"/>
              </a:lnSpc>
              <a:buFont typeface="Arial"/>
              <a:buChar char="•"/>
            </a:pP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📊 Risk Scoring: Each module contributes to a final risk score (0–100), determining the threat level.</a:t>
            </a:r>
          </a:p>
          <a:p>
            <a:pPr algn="just">
              <a:lnSpc>
                <a:spcPts val="3093"/>
              </a:lnSpc>
            </a:pPr>
          </a:p>
          <a:p>
            <a:pPr algn="just" marL="476995" indent="-238498" lvl="1">
              <a:lnSpc>
                <a:spcPts val="3093"/>
              </a:lnSpc>
              <a:buFont typeface="Arial"/>
              <a:buChar char="•"/>
            </a:pPr>
            <a:r>
              <a:rPr lang="en-US" sz="22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⚡ User Alerts &amp; Actions: The result is shown in the popup with clear alerts, quick actions, and export options — all processed locally.</a:t>
            </a:r>
          </a:p>
          <a:p>
            <a:pPr algn="just">
              <a:lnSpc>
                <a:spcPts val="30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407" y="818979"/>
            <a:ext cx="594957" cy="327767"/>
          </a:xfrm>
          <a:custGeom>
            <a:avLst/>
            <a:gdLst/>
            <a:ahLst/>
            <a:cxnLst/>
            <a:rect r="r" b="b" t="t" l="l"/>
            <a:pathLst>
              <a:path h="327767" w="59495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9520222"/>
            <a:ext cx="914650" cy="523845"/>
          </a:xfrm>
          <a:custGeom>
            <a:avLst/>
            <a:gdLst/>
            <a:ahLst/>
            <a:cxnLst/>
            <a:rect r="r" b="b" t="t" l="l"/>
            <a:pathLst>
              <a:path h="523845" w="914650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37841" y="-38596"/>
            <a:ext cx="2042918" cy="2042918"/>
          </a:xfrm>
          <a:custGeom>
            <a:avLst/>
            <a:gdLst/>
            <a:ahLst/>
            <a:cxnLst/>
            <a:rect r="r" b="b" t="t" l="l"/>
            <a:pathLst>
              <a:path h="2042918" w="2042918">
                <a:moveTo>
                  <a:pt x="0" y="0"/>
                </a:moveTo>
                <a:lnTo>
                  <a:pt x="2042918" y="0"/>
                </a:lnTo>
                <a:lnTo>
                  <a:pt x="2042918" y="2042918"/>
                </a:lnTo>
                <a:lnTo>
                  <a:pt x="0" y="2042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12289" y="2004322"/>
            <a:ext cx="8661661" cy="4878506"/>
            <a:chOff x="0" y="0"/>
            <a:chExt cx="1727421" cy="9729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7421" cy="972935"/>
            </a:xfrm>
            <a:custGeom>
              <a:avLst/>
              <a:gdLst/>
              <a:ahLst/>
              <a:cxnLst/>
              <a:rect r="r" b="b" t="t" l="l"/>
              <a:pathLst>
                <a:path h="972935" w="1727421">
                  <a:moveTo>
                    <a:pt x="0" y="0"/>
                  </a:moveTo>
                  <a:lnTo>
                    <a:pt x="1727421" y="0"/>
                  </a:lnTo>
                  <a:lnTo>
                    <a:pt x="1727421" y="972935"/>
                  </a:lnTo>
                  <a:lnTo>
                    <a:pt x="0" y="972935"/>
                  </a:lnTo>
                  <a:close/>
                </a:path>
              </a:pathLst>
            </a:custGeom>
            <a:blipFill>
              <a:blip r:embed="rId8"/>
              <a:stretch>
                <a:fillRect l="-64" t="0" r="-64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8054" y="2004322"/>
            <a:ext cx="6626962" cy="4878506"/>
          </a:xfrm>
          <a:custGeom>
            <a:avLst/>
            <a:gdLst/>
            <a:ahLst/>
            <a:cxnLst/>
            <a:rect r="r" b="b" t="t" l="l"/>
            <a:pathLst>
              <a:path h="4878506" w="6626962">
                <a:moveTo>
                  <a:pt x="0" y="0"/>
                </a:moveTo>
                <a:lnTo>
                  <a:pt x="6626962" y="0"/>
                </a:lnTo>
                <a:lnTo>
                  <a:pt x="6626962" y="4878506"/>
                </a:lnTo>
                <a:lnTo>
                  <a:pt x="0" y="487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4703" t="-13469" r="-35830" b="-1683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54809" y="3731911"/>
            <a:ext cx="3678274" cy="4807166"/>
          </a:xfrm>
          <a:custGeom>
            <a:avLst/>
            <a:gdLst/>
            <a:ahLst/>
            <a:cxnLst/>
            <a:rect r="r" b="b" t="t" l="l"/>
            <a:pathLst>
              <a:path h="4807166" w="3678274">
                <a:moveTo>
                  <a:pt x="0" y="0"/>
                </a:moveTo>
                <a:lnTo>
                  <a:pt x="3678273" y="0"/>
                </a:lnTo>
                <a:lnTo>
                  <a:pt x="3678273" y="4807166"/>
                </a:lnTo>
                <a:lnTo>
                  <a:pt x="0" y="4807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8904" t="-14790" r="-36182" b="-4664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69133" y="631204"/>
            <a:ext cx="7935866" cy="113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0"/>
              </a:lnSpc>
              <a:spcBef>
                <a:spcPct val="0"/>
              </a:spcBef>
            </a:pPr>
            <a:r>
              <a:rPr lang="en-US" sz="81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UI PREVIEW / DEMO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407" y="818979"/>
            <a:ext cx="594957" cy="327767"/>
          </a:xfrm>
          <a:custGeom>
            <a:avLst/>
            <a:gdLst/>
            <a:ahLst/>
            <a:cxnLst/>
            <a:rect r="r" b="b" t="t" l="l"/>
            <a:pathLst>
              <a:path h="327767" w="59495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27318" y="3958666"/>
            <a:ext cx="865581" cy="1345883"/>
            <a:chOff x="0" y="0"/>
            <a:chExt cx="227972" cy="3544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972" cy="354471"/>
            </a:xfrm>
            <a:custGeom>
              <a:avLst/>
              <a:gdLst/>
              <a:ahLst/>
              <a:cxnLst/>
              <a:rect r="r" b="b" t="t" l="l"/>
              <a:pathLst>
                <a:path h="354471" w="227972">
                  <a:moveTo>
                    <a:pt x="0" y="0"/>
                  </a:moveTo>
                  <a:lnTo>
                    <a:pt x="227972" y="0"/>
                  </a:lnTo>
                  <a:lnTo>
                    <a:pt x="227972" y="354471"/>
                  </a:lnTo>
                  <a:lnTo>
                    <a:pt x="0" y="354471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8DC02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7972" cy="392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32612" y="5935542"/>
            <a:ext cx="865581" cy="1345883"/>
            <a:chOff x="0" y="0"/>
            <a:chExt cx="227972" cy="3544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7972" cy="354471"/>
            </a:xfrm>
            <a:custGeom>
              <a:avLst/>
              <a:gdLst/>
              <a:ahLst/>
              <a:cxnLst/>
              <a:rect r="r" b="b" t="t" l="l"/>
              <a:pathLst>
                <a:path h="354471" w="227972">
                  <a:moveTo>
                    <a:pt x="0" y="0"/>
                  </a:moveTo>
                  <a:lnTo>
                    <a:pt x="227972" y="0"/>
                  </a:lnTo>
                  <a:lnTo>
                    <a:pt x="227972" y="354471"/>
                  </a:lnTo>
                  <a:lnTo>
                    <a:pt x="0" y="354471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8DC02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7972" cy="392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37905" y="7912417"/>
            <a:ext cx="865581" cy="1345883"/>
            <a:chOff x="0" y="0"/>
            <a:chExt cx="227972" cy="3544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7972" cy="354471"/>
            </a:xfrm>
            <a:custGeom>
              <a:avLst/>
              <a:gdLst/>
              <a:ahLst/>
              <a:cxnLst/>
              <a:rect r="r" b="b" t="t" l="l"/>
              <a:pathLst>
                <a:path h="354471" w="227972">
                  <a:moveTo>
                    <a:pt x="0" y="0"/>
                  </a:moveTo>
                  <a:lnTo>
                    <a:pt x="227972" y="0"/>
                  </a:lnTo>
                  <a:lnTo>
                    <a:pt x="227972" y="354471"/>
                  </a:lnTo>
                  <a:lnTo>
                    <a:pt x="0" y="354471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8DC02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7972" cy="392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3407" y="2241901"/>
            <a:ext cx="3354515" cy="6977857"/>
            <a:chOff x="0" y="0"/>
            <a:chExt cx="808931" cy="16826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8931" cy="1682689"/>
            </a:xfrm>
            <a:custGeom>
              <a:avLst/>
              <a:gdLst/>
              <a:ahLst/>
              <a:cxnLst/>
              <a:rect r="r" b="b" t="t" l="l"/>
              <a:pathLst>
                <a:path h="1682689" w="808931">
                  <a:moveTo>
                    <a:pt x="0" y="0"/>
                  </a:moveTo>
                  <a:lnTo>
                    <a:pt x="808931" y="0"/>
                  </a:lnTo>
                  <a:lnTo>
                    <a:pt x="808931" y="1682689"/>
                  </a:lnTo>
                  <a:lnTo>
                    <a:pt x="0" y="1682689"/>
                  </a:lnTo>
                  <a:close/>
                </a:path>
              </a:pathLst>
            </a:custGeom>
            <a:blipFill>
              <a:blip r:embed="rId5"/>
              <a:stretch>
                <a:fillRect l="-19294" t="0" r="-19294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4612096" y="2280443"/>
            <a:ext cx="3354515" cy="6977857"/>
            <a:chOff x="0" y="0"/>
            <a:chExt cx="808931" cy="16826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08931" cy="1682689"/>
            </a:xfrm>
            <a:custGeom>
              <a:avLst/>
              <a:gdLst/>
              <a:ahLst/>
              <a:cxnLst/>
              <a:rect r="r" b="b" t="t" l="l"/>
              <a:pathLst>
                <a:path h="1682689" w="808931">
                  <a:moveTo>
                    <a:pt x="0" y="0"/>
                  </a:moveTo>
                  <a:lnTo>
                    <a:pt x="808931" y="0"/>
                  </a:lnTo>
                  <a:lnTo>
                    <a:pt x="808931" y="1682689"/>
                  </a:lnTo>
                  <a:lnTo>
                    <a:pt x="0" y="1682689"/>
                  </a:lnTo>
                  <a:close/>
                </a:path>
              </a:pathLst>
            </a:custGeom>
            <a:blipFill>
              <a:blip r:embed="rId6"/>
              <a:stretch>
                <a:fillRect l="-106107" t="0" r="-106107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884411" y="9258300"/>
            <a:ext cx="914650" cy="523845"/>
          </a:xfrm>
          <a:custGeom>
            <a:avLst/>
            <a:gdLst/>
            <a:ahLst/>
            <a:cxnLst/>
            <a:rect r="r" b="b" t="t" l="l"/>
            <a:pathLst>
              <a:path h="523845" w="914650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101820" y="-10734"/>
            <a:ext cx="2314960" cy="2314960"/>
          </a:xfrm>
          <a:custGeom>
            <a:avLst/>
            <a:gdLst/>
            <a:ahLst/>
            <a:cxnLst/>
            <a:rect r="r" b="b" t="t" l="l"/>
            <a:pathLst>
              <a:path h="2314960" w="2314960">
                <a:moveTo>
                  <a:pt x="0" y="0"/>
                </a:moveTo>
                <a:lnTo>
                  <a:pt x="2314960" y="0"/>
                </a:lnTo>
                <a:lnTo>
                  <a:pt x="2314960" y="2314961"/>
                </a:lnTo>
                <a:lnTo>
                  <a:pt x="0" y="23149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522025" y="2346676"/>
            <a:ext cx="7088502" cy="333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0"/>
              </a:lnSpc>
            </a:pPr>
            <a:r>
              <a:rPr lang="en-US" sz="81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SCOPE</a:t>
            </a:r>
          </a:p>
          <a:p>
            <a:pPr algn="l">
              <a:lnSpc>
                <a:spcPts val="8660"/>
              </a:lnSpc>
            </a:pPr>
          </a:p>
          <a:p>
            <a:pPr algn="l">
              <a:lnSpc>
                <a:spcPts val="866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641611" y="4305695"/>
            <a:ext cx="6617689" cy="458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8"/>
              </a:lnSpc>
            </a:pPr>
            <a:r>
              <a:rPr lang="en-US" sz="2397" spc="13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🧠 AI-powered risk scoring for smarter detection</a:t>
            </a:r>
          </a:p>
          <a:p>
            <a:pPr algn="just">
              <a:lnSpc>
                <a:spcPts val="3068"/>
              </a:lnSpc>
            </a:pPr>
          </a:p>
          <a:p>
            <a:pPr algn="just">
              <a:lnSpc>
                <a:spcPts val="3068"/>
              </a:lnSpc>
            </a:pPr>
            <a:r>
              <a:rPr lang="en-US" sz="2397" spc="13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🌐 Launch on Firefox, Edge, and Brave stores</a:t>
            </a:r>
          </a:p>
          <a:p>
            <a:pPr algn="just">
              <a:lnSpc>
                <a:spcPts val="3068"/>
              </a:lnSpc>
            </a:pPr>
          </a:p>
          <a:p>
            <a:pPr algn="just">
              <a:lnSpc>
                <a:spcPts val="3068"/>
              </a:lnSpc>
            </a:pPr>
            <a:r>
              <a:rPr lang="en-US" sz="2397" spc="13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📱 Mobile browser extension support</a:t>
            </a:r>
          </a:p>
          <a:p>
            <a:pPr algn="just">
              <a:lnSpc>
                <a:spcPts val="3068"/>
              </a:lnSpc>
            </a:pPr>
          </a:p>
          <a:p>
            <a:pPr algn="just">
              <a:lnSpc>
                <a:spcPts val="3068"/>
              </a:lnSpc>
            </a:pPr>
            <a:r>
              <a:rPr lang="en-US" sz="2397" spc="13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📊 Advanced analytics dashboard</a:t>
            </a:r>
          </a:p>
          <a:p>
            <a:pPr algn="just">
              <a:lnSpc>
                <a:spcPts val="3068"/>
              </a:lnSpc>
            </a:pPr>
          </a:p>
          <a:p>
            <a:pPr algn="just">
              <a:lnSpc>
                <a:spcPts val="3068"/>
              </a:lnSpc>
            </a:pPr>
            <a:r>
              <a:rPr lang="en-US" sz="2397" spc="13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🌍 Multi-language localization support</a:t>
            </a:r>
          </a:p>
          <a:p>
            <a:pPr algn="just">
              <a:lnSpc>
                <a:spcPts val="33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DAGjv4-KyPI</dc:identifier>
  <dcterms:modified xsi:type="dcterms:W3CDTF">2011-08-01T06:04:30Z</dcterms:modified>
  <cp:revision>1</cp:revision>
  <dc:title>ppt_verifeye_hackaccino_correct1</dc:title>
</cp:coreProperties>
</file>